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2"/>
  </p:notesMasterIdLst>
  <p:handoutMasterIdLst>
    <p:handoutMasterId r:id="rId53"/>
  </p:handoutMasterIdLst>
  <p:sldIdLst>
    <p:sldId id="631" r:id="rId5"/>
    <p:sldId id="637" r:id="rId6"/>
    <p:sldId id="1854"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532" r:id="rId24"/>
    <p:sldId id="568" r:id="rId25"/>
    <p:sldId id="536" r:id="rId26"/>
    <p:sldId id="548" r:id="rId27"/>
    <p:sldId id="534" r:id="rId28"/>
    <p:sldId id="533" r:id="rId29"/>
    <p:sldId id="541" r:id="rId30"/>
    <p:sldId id="539" r:id="rId31"/>
    <p:sldId id="540" r:id="rId32"/>
    <p:sldId id="566" r:id="rId33"/>
    <p:sldId id="567" r:id="rId34"/>
    <p:sldId id="556" r:id="rId35"/>
    <p:sldId id="1858" r:id="rId36"/>
    <p:sldId id="1851" r:id="rId37"/>
    <p:sldId id="1856" r:id="rId38"/>
    <p:sldId id="1847" r:id="rId39"/>
    <p:sldId id="1852" r:id="rId40"/>
    <p:sldId id="271" r:id="rId41"/>
    <p:sldId id="1853" r:id="rId42"/>
    <p:sldId id="1849" r:id="rId43"/>
    <p:sldId id="1848" r:id="rId44"/>
    <p:sldId id="1850" r:id="rId45"/>
    <p:sldId id="1859" r:id="rId46"/>
    <p:sldId id="1825" r:id="rId47"/>
    <p:sldId id="1823" r:id="rId48"/>
    <p:sldId id="1821" r:id="rId49"/>
    <p:sldId id="1844" r:id="rId50"/>
    <p:sldId id="632" r:id="rId5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6038" autoAdjust="0"/>
  </p:normalViewPr>
  <p:slideViewPr>
    <p:cSldViewPr snapToGrid="0" showGuides="1">
      <p:cViewPr varScale="1">
        <p:scale>
          <a:sx n="111" d="100"/>
          <a:sy n="111" d="100"/>
        </p:scale>
        <p:origin x="41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2/2/23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2/2/23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2692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112054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299925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54529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either  closely aligned with the science objectives for single domain codes, in which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a:t>
            </a:r>
            <a:r>
              <a:rPr lang="en-US" sz="1200" kern="1200" dirty="0" err="1">
                <a:solidFill>
                  <a:schemeClr val="tx1"/>
                </a:solidFill>
                <a:effectLst/>
                <a:latin typeface="+mn-lt"/>
                <a:ea typeface="+mn-ea"/>
                <a:cs typeface="+mn-cs"/>
              </a:rPr>
              <a:t>minizing</a:t>
            </a:r>
            <a:r>
              <a:rPr lang="en-US" sz="1200" kern="1200" dirty="0">
                <a:solidFill>
                  <a:schemeClr val="tx1"/>
                </a:solidFill>
                <a:effectLst/>
                <a:latin typeface="+mn-lt"/>
                <a:ea typeface="+mn-ea"/>
                <a:cs typeface="+mn-cs"/>
              </a:rPr>
              <a:t>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  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l.utk.edu/~hanzt/tmp/PerformanceDatabase.pdf"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jointcenterforsatellitedataassimilation-jedi-docs.readthedocs-hosted.com/en/1.3.0/using/jedi_environment/singularity.html" TargetMode="External"/><Relationship Id="rId7" Type="http://schemas.openxmlformats.org/officeDocument/2006/relationships/image" Target="../media/image33.png"/><Relationship Id="rId2" Type="http://schemas.openxmlformats.org/officeDocument/2006/relationships/hyperlink" Target="https://jointcenterforsatellitedataassimilation-jedi-docs.readthedocs-hosted.com/" TargetMode="Externa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jointcenterforsatellitedataassimilation-jedi-docs.readthedocs-hosted.com/en/1.3.0/using/jedi_environment/vagrant.html" TargetMode="External"/><Relationship Id="rId4" Type="http://schemas.openxmlformats.org/officeDocument/2006/relationships/hyperlink" Target="https://jointcenterforsatellitedataassimilation-jedi-docs.readthedocs-hosted.com/en/1.3.0/using/jedi_environment/charlieclou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pack.readthedocs.io/en/latest/containers.html" TargetMode="External"/><Relationship Id="rId2" Type="http://schemas.openxmlformats.org/officeDocument/2006/relationships/hyperlink" Target="https://docs.docker.com/build/ci/" TargetMode="External"/><Relationship Id="rId1" Type="http://schemas.openxmlformats.org/officeDocument/2006/relationships/slideLayout" Target="../slideLayouts/slideLayout7.xml"/><Relationship Id="rId5" Type="http://schemas.openxmlformats.org/officeDocument/2006/relationships/hyperlink" Target="https://docs.github.com/en/actions/using-jobs/running-jobs-in-a-container" TargetMode="External"/><Relationship Id="rId4" Type="http://schemas.openxmlformats.org/officeDocument/2006/relationships/hyperlink" Target="https://supercontainers.github.io/sc20-tutorial/07.spack/index.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685318" y="1494984"/>
            <a:ext cx="9192974" cy="3868031"/>
          </a:xfrm>
        </p:spPr>
        <p:txBody>
          <a:bodyPr>
            <a:normAutofit fontScale="85000" lnSpcReduction="20000"/>
          </a:bodyPr>
          <a:lstStyle/>
          <a:p>
            <a:r>
              <a:rPr lang="en-US" sz="3600" dirty="0"/>
              <a:t>Development of tests and diagnostics goes hand-in-hand with code development</a:t>
            </a:r>
          </a:p>
          <a:p>
            <a:pPr lvl="1"/>
            <a:endParaRPr lang="en-US" sz="3200" dirty="0"/>
          </a:p>
          <a:p>
            <a:pPr lvl="1"/>
            <a:r>
              <a:rPr lang="en-US" sz="3200" dirty="0"/>
              <a:t> Compare against simpler analytical or semi-analytical solutions</a:t>
            </a:r>
          </a:p>
          <a:p>
            <a:pPr lvl="1"/>
            <a:r>
              <a:rPr lang="en-US" sz="3200" dirty="0"/>
              <a:t> Build granularity into testing</a:t>
            </a:r>
          </a:p>
          <a:p>
            <a:pPr lvl="1"/>
            <a:r>
              <a:rPr lang="en-US" sz="3200" dirty="0"/>
              <a:t> Use scaffolding ideas to build confidence </a:t>
            </a:r>
          </a:p>
          <a:p>
            <a:pPr lvl="1"/>
            <a:r>
              <a:rPr lang="en-US" sz="3200" dirty="0"/>
              <a:t> Always inject errors to verify that the test is w</a:t>
            </a:r>
            <a:r>
              <a:rPr lang="en-US" sz="2800" dirty="0"/>
              <a:t>orking</a:t>
            </a:r>
          </a:p>
          <a:p>
            <a:pPr lvl="1"/>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M. Rogers, Gregory R. Watson and David </a:t>
            </a:r>
            <a:r>
              <a:rPr lang="en-US" sz="1600" b="1" dirty="0" err="1"/>
              <a:t>Bernholdt</a:t>
            </a:r>
            <a:r>
              <a:rPr lang="en-US" sz="1600" b="1" dirty="0"/>
              <a:t>, Developing a Testing and Continuous Integration Strategy for your Team tutorial, in Exascale Computing Project Annual Meeting, online, 2023. DOI: __</a:t>
            </a:r>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14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94523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09508" y="1600882"/>
            <a:ext cx="7997514" cy="4581553"/>
          </a:xfrm>
        </p:spPr>
        <p:txBody>
          <a:bodyPr/>
          <a:lstStyle/>
          <a:p>
            <a:r>
              <a:rPr lang="en-US" dirty="0"/>
              <a:t>Testing</a:t>
            </a:r>
          </a:p>
          <a:p>
            <a:pPr lvl="1"/>
            <a:r>
              <a:rPr lang="en-US" dirty="0"/>
              <a:t>Definitions, guidelines, examples</a:t>
            </a:r>
          </a:p>
          <a:p>
            <a:pPr lvl="1"/>
            <a:r>
              <a:rPr lang="en-US" dirty="0"/>
              <a:t>Bugs / Docs / Issue interactions - Where, Who and How</a:t>
            </a:r>
          </a:p>
          <a:p>
            <a:pPr lvl="1"/>
            <a:r>
              <a:rPr lang="en-US" dirty="0"/>
              <a:t>Test Development Examples</a:t>
            </a:r>
          </a:p>
          <a:p>
            <a:r>
              <a:rPr lang="en-US" dirty="0"/>
              <a:t>CI</a:t>
            </a:r>
          </a:p>
          <a:p>
            <a:pPr lvl="1"/>
            <a:r>
              <a:rPr lang="en-US" dirty="0"/>
              <a:t>Process outline</a:t>
            </a:r>
          </a:p>
          <a:p>
            <a:pPr lvl="2"/>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Team experiences with CI</a:t>
            </a:r>
          </a:p>
          <a:p>
            <a:pPr lvl="1"/>
            <a:r>
              <a:rPr lang="en-US" dirty="0"/>
              <a:t>Hints from the front lines</a:t>
            </a:r>
          </a:p>
          <a:p>
            <a:endParaRPr lang="en-US" dirty="0"/>
          </a:p>
        </p:txBody>
      </p:sp>
    </p:spTree>
    <p:extLst>
      <p:ext uri="{BB962C8B-B14F-4D97-AF65-F5344CB8AC3E}">
        <p14:creationId xmlns:p14="http://schemas.microsoft.com/office/powerpoint/2010/main" val="4261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2476202"/>
            <a:ext cx="8141632" cy="397031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5C5A5B"/>
                </a:solidFill>
                <a:effectLst/>
                <a:latin typeface="Roboto" panose="020F0502020204030204" pitchFamily="34" charset="0"/>
              </a:rPr>
              <a:t>Commonalities:</a:t>
            </a:r>
          </a:p>
          <a:p>
            <a:pPr marL="742950" lvl="1" indent="-285750">
              <a:buFont typeface="Arial" panose="020B0604020202020204" pitchFamily="34" charset="0"/>
              <a:buChar char="•"/>
            </a:pPr>
            <a:r>
              <a:rPr lang="en-US" b="0" i="0" dirty="0">
                <a:solidFill>
                  <a:srgbClr val="5C5A5B"/>
                </a:solidFill>
                <a:effectLst/>
                <a:latin typeface="Roboto" panose="020F0502020204030204" pitchFamily="34" charset="0"/>
              </a:rPr>
              <a:t>comparing with “golden results” from full-program run</a:t>
            </a:r>
          </a:p>
          <a:p>
            <a:pPr marL="742950" lvl="1" indent="-285750">
              <a:buFont typeface="Arial" panose="020B0604020202020204" pitchFamily="34" charset="0"/>
              <a:buChar char="•"/>
            </a:pPr>
            <a:r>
              <a:rPr lang="en-US" b="0" i="0" dirty="0">
                <a:solidFill>
                  <a:srgbClr val="5C5A5B"/>
                </a:solidFill>
                <a:effectLst/>
                <a:latin typeface="Roboto" panose="020F0502020204030204" pitchFamily="34" charset="0"/>
              </a:rPr>
              <a:t>unique mindset needed to develop and maintain unit tests</a:t>
            </a:r>
            <a:endParaRPr lang="en-US" dirty="0">
              <a:solidFill>
                <a:srgbClr val="5C5A5B"/>
              </a:solidFill>
              <a:latin typeface="Roboto" panose="020F0502020204030204" pitchFamily="34" charset="0"/>
            </a:endParaRPr>
          </a:p>
          <a:p>
            <a:pPr marL="742950" lvl="1" indent="-285750">
              <a:buFont typeface="Arial" panose="020B0604020202020204" pitchFamily="34" charset="0"/>
              <a:buChar char="•"/>
            </a:pPr>
            <a:r>
              <a:rPr lang="en-US" b="0" i="0" dirty="0">
                <a:solidFill>
                  <a:srgbClr val="5C5A5B"/>
                </a:solidFill>
                <a:effectLst/>
                <a:latin typeface="Roboto" panose="020F0502020204030204" pitchFamily="34" charset="0"/>
              </a:rPr>
              <a:t>"adding armor".</a:t>
            </a:r>
          </a:p>
          <a:p>
            <a:pPr marL="285750" indent="-285750">
              <a:buFont typeface="Arial" panose="020B0604020202020204" pitchFamily="34" charset="0"/>
              <a:buChar char="•"/>
            </a:pPr>
            <a:r>
              <a:rPr lang="en-US" b="0" i="0" dirty="0">
                <a:solidFill>
                  <a:srgbClr val="5C5A5B"/>
                </a:solidFill>
                <a:effectLst/>
                <a:latin typeface="Roboto" panose="020F0502020204030204" pitchFamily="34" charset="0"/>
              </a:rPr>
              <a:t>Most cited benefits:</a:t>
            </a:r>
          </a:p>
          <a:p>
            <a:pPr marL="742950" lvl="1" indent="-285750">
              <a:buFont typeface="Arial" panose="020B0604020202020204" pitchFamily="34" charset="0"/>
              <a:buChar char="•"/>
            </a:pPr>
            <a:r>
              <a:rPr lang="en-US" b="0" i="0" dirty="0">
                <a:solidFill>
                  <a:srgbClr val="5C5A5B"/>
                </a:solidFill>
                <a:effectLst/>
                <a:latin typeface="Roboto" panose="020F0502020204030204" pitchFamily="34" charset="0"/>
              </a:rPr>
              <a:t>identifying potential bugs early,</a:t>
            </a:r>
          </a:p>
          <a:p>
            <a:pPr marL="742950" lvl="1" indent="-285750">
              <a:buFont typeface="Arial" panose="020B0604020202020204" pitchFamily="34" charset="0"/>
              <a:buChar char="•"/>
            </a:pPr>
            <a:r>
              <a:rPr lang="en-US" b="0" i="0" dirty="0">
                <a:solidFill>
                  <a:srgbClr val="5C5A5B"/>
                </a:solidFill>
                <a:effectLst/>
                <a:latin typeface="Roboto" panose="020F0502020204030204" pitchFamily="34" charset="0"/>
              </a:rPr>
              <a:t>increasing the project’s ability to receive contributions</a:t>
            </a:r>
            <a:endParaRPr lang="en-US" dirty="0">
              <a:solidFill>
                <a:srgbClr val="5C5A5B"/>
              </a:solidFill>
              <a:latin typeface="Roboto" panose="020F0502020204030204" pitchFamily="34" charset="0"/>
            </a:endParaRPr>
          </a:p>
          <a:p>
            <a:pPr marL="285750" indent="-285750">
              <a:buFont typeface="Arial" panose="020B0604020202020204" pitchFamily="34" charset="0"/>
              <a:buChar char="•"/>
            </a:pPr>
            <a:r>
              <a:rPr lang="en-US" b="0" i="0" dirty="0">
                <a:solidFill>
                  <a:srgbClr val="5C5A5B"/>
                </a:solidFill>
                <a:effectLst/>
                <a:latin typeface="Roboto" panose="020F0502020204030204" pitchFamily="34" charset="0"/>
              </a:rPr>
              <a:t>Most cited </a:t>
            </a:r>
            <a:r>
              <a:rPr lang="en-US" b="0" i="0" dirty="0">
                <a:solidFill>
                  <a:srgbClr val="5C5A5B"/>
                </a:solidFill>
                <a:effectLst/>
                <a:latin typeface="Roboto" panose="02000000000000000000" pitchFamily="2" charset="0"/>
              </a:rPr>
              <a:t>drawbacks:</a:t>
            </a:r>
          </a:p>
          <a:p>
            <a:pPr marL="742950" lvl="1" indent="-285750">
              <a:buFont typeface="Arial" panose="020B0604020202020204" pitchFamily="34" charset="0"/>
              <a:buChar char="•"/>
            </a:pPr>
            <a:r>
              <a:rPr lang="en-US" b="0" i="0" dirty="0">
                <a:solidFill>
                  <a:srgbClr val="5C5A5B"/>
                </a:solidFill>
                <a:effectLst/>
                <a:latin typeface="Roboto" panose="02000000000000000000" pitchFamily="2" charset="0"/>
              </a:rPr>
              <a:t>Effort maintaining tests</a:t>
            </a:r>
          </a:p>
          <a:p>
            <a:pPr marL="742950" lvl="1" indent="-285750">
              <a:buFont typeface="Arial" panose="020B0604020202020204" pitchFamily="34" charset="0"/>
              <a:buChar char="•"/>
            </a:pPr>
            <a:r>
              <a:rPr lang="en-US" b="0" i="0" dirty="0">
                <a:solidFill>
                  <a:srgbClr val="5C5A5B"/>
                </a:solidFill>
                <a:effectLst/>
                <a:latin typeface="Roboto" panose="02000000000000000000" pitchFamily="2" charset="0"/>
              </a:rPr>
              <a:t>trial-and-error running tools</a:t>
            </a:r>
          </a:p>
          <a:p>
            <a:pPr marL="742950" lvl="1" indent="-285750">
              <a:buFont typeface="Arial" panose="020B0604020202020204" pitchFamily="34" charset="0"/>
              <a:buChar char="•"/>
            </a:pPr>
            <a:r>
              <a:rPr lang="en-US" b="0" i="0" dirty="0">
                <a:solidFill>
                  <a:srgbClr val="5C5A5B"/>
                </a:solidFill>
                <a:effectLst/>
                <a:latin typeface="Roboto" panose="02000000000000000000" pitchFamily="2" charset="0"/>
              </a:rPr>
              <a:t>long-running tests are annoying</a:t>
            </a:r>
          </a:p>
          <a:p>
            <a:pPr marL="742950" lvl="1" indent="-285750">
              <a:buFont typeface="Arial" panose="020B0604020202020204" pitchFamily="34" charset="0"/>
              <a:buChar char="•"/>
            </a:pPr>
            <a:r>
              <a:rPr lang="en-US" dirty="0">
                <a:solidFill>
                  <a:srgbClr val="5C5A5B"/>
                </a:solidFill>
                <a:latin typeface="Roboto" panose="02000000000000000000" pitchFamily="2" charset="0"/>
              </a:rPr>
              <a:t>infrequent</a:t>
            </a:r>
            <a:r>
              <a:rPr lang="en-US" b="0" i="0" dirty="0">
                <a:solidFill>
                  <a:srgbClr val="5C5A5B"/>
                </a:solidFill>
                <a:effectLst/>
                <a:latin typeface="Roboto" panose="02000000000000000000" pitchFamily="2" charset="0"/>
              </a:rPr>
              <a:t> random failures (due to network, and other sources)</a:t>
            </a:r>
          </a:p>
          <a:p>
            <a:pPr marL="285750" indent="-285750">
              <a:buFont typeface="Arial" panose="020B0604020202020204" pitchFamily="34" charset="0"/>
              <a:buChar char="•"/>
            </a:pPr>
            <a:r>
              <a:rPr lang="en-US" dirty="0">
                <a:solidFill>
                  <a:srgbClr val="5C5A5B"/>
                </a:solidFill>
                <a:latin typeface="Roboto" panose="02000000000000000000" pitchFamily="2" charset="0"/>
              </a:rPr>
              <a:t>Implementation didn't disrupt process</a:t>
            </a:r>
          </a:p>
          <a:p>
            <a:pPr marL="285750" indent="-285750">
              <a:buFont typeface="Arial" panose="020B0604020202020204" pitchFamily="34" charset="0"/>
              <a:buChar char="•"/>
            </a:pPr>
            <a:r>
              <a:rPr lang="en-US" dirty="0">
                <a:solidFill>
                  <a:srgbClr val="5C5A5B"/>
                </a:solidFill>
                <a:latin typeface="Roboto" panose="02000000000000000000" pitchFamily="2" charset="0"/>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316539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7498355"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apple-system"/>
              </a:rPr>
              <a:t>Warning:</a:t>
            </a:r>
            <a:r>
              <a:rPr lang="en-US" sz="2400" b="0" i="0" dirty="0">
                <a:solidFill>
                  <a:srgbClr val="24292F"/>
                </a:solidFill>
                <a:effectLst/>
                <a:latin typeface="-apple-system"/>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apple-system"/>
                <a:hlinkClick r:id="rId2"/>
              </a:rPr>
              <a:t>Understanding the risk of script injections</a:t>
            </a:r>
            <a:r>
              <a:rPr lang="en-US" sz="2400" b="0" i="0" dirty="0">
                <a:solidFill>
                  <a:srgbClr val="24292F"/>
                </a:solidFill>
                <a:effectLst/>
                <a:latin typeface="-apple-system"/>
              </a:rPr>
              <a:t>."</a:t>
            </a:r>
          </a:p>
          <a:p>
            <a:endParaRPr lang="en-US" sz="2400" dirty="0"/>
          </a:p>
          <a:p>
            <a:pPr algn="ctr"/>
            <a:r>
              <a:rPr lang="en-US" sz="2400" dirty="0"/>
              <a:t>(</a:t>
            </a:r>
            <a:r>
              <a:rPr lang="en-US" sz="2400" dirty="0" err="1"/>
              <a:t>github</a:t>
            </a:r>
            <a:r>
              <a:rPr lang="en-US" sz="2400" dirty="0"/>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088425" cy="4047778"/>
          </a:xfrm>
        </p:spPr>
        <p:txBody>
          <a:bodyPr/>
          <a:lstStyle/>
          <a:p>
            <a:r>
              <a:rPr lang="en-US" dirty="0"/>
              <a:t>Testing your dependencies</a:t>
            </a:r>
          </a:p>
          <a:p>
            <a:r>
              <a:rPr lang="en-US" dirty="0"/>
              <a:t>GPG-signatures for releases (add confidence that code has not been tampered with)</a:t>
            </a:r>
          </a:p>
          <a:p>
            <a:r>
              <a:rPr lang="en-US" dirty="0"/>
              <a:t>How does </a:t>
            </a:r>
            <a:r>
              <a:rPr lang="en-US" dirty="0" err="1"/>
              <a:t>spack</a:t>
            </a:r>
            <a:r>
              <a:rPr lang="en-US" dirty="0"/>
              <a:t> do this? (</a:t>
            </a:r>
            <a:r>
              <a:rPr lang="en-US" dirty="0" err="1"/>
              <a:t>npm</a:t>
            </a:r>
            <a:r>
              <a:rPr lang="en-US" dirty="0"/>
              <a:t>, etc.)</a:t>
            </a:r>
          </a:p>
          <a:p>
            <a:endParaRPr lang="en-US" dirty="0"/>
          </a:p>
        </p:txBody>
      </p:sp>
    </p:spTree>
    <p:extLst>
      <p:ext uri="{BB962C8B-B14F-4D97-AF65-F5344CB8AC3E}">
        <p14:creationId xmlns:p14="http://schemas.microsoft.com/office/powerpoint/2010/main" val="5725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0A7CB9-3A10-6738-C540-CD8A8A9181B7}"/>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27085"/>
            <a:ext cx="9799228" cy="307777"/>
          </a:xfrm>
          <a:prstGeom prst="rect">
            <a:avLst/>
          </a:prstGeom>
          <a:noFill/>
        </p:spPr>
        <p:txBody>
          <a:bodyPr wrap="square">
            <a:spAutoFit/>
          </a:bodyPr>
          <a:lstStyle/>
          <a:p>
            <a:r>
              <a:rPr lang="en-US" sz="1400" dirty="0"/>
              <a:t>DCA++,</a:t>
            </a:r>
            <a:r>
              <a:rPr lang="en-US" sz="1400" dirty="0" err="1"/>
              <a:t>Hähner</a:t>
            </a:r>
            <a:r>
              <a:rPr lang="en-US" sz="1400" dirty="0"/>
              <a:t>, Alvarez, Maier, </a:t>
            </a:r>
            <a:r>
              <a:rPr lang="en-US" sz="1400" dirty="0" err="1"/>
              <a:t>Solcà</a:t>
            </a:r>
            <a:r>
              <a:rPr lang="en-US" sz="1400" dirty="0"/>
              <a:t>, </a:t>
            </a:r>
            <a:r>
              <a:rPr lang="en-US" sz="1400" dirty="0" err="1"/>
              <a:t>Staar</a:t>
            </a:r>
            <a:r>
              <a:rPr lang="en-US" sz="1400" dirty="0"/>
              <a:t>, Summers, </a:t>
            </a:r>
            <a:r>
              <a:rPr lang="en-US" sz="1400" dirty="0" err="1"/>
              <a:t>Schulthess</a:t>
            </a:r>
            <a:r>
              <a:rPr lang="en-US" sz="1400" dirty="0"/>
              <a:t>, DCA++, </a:t>
            </a:r>
            <a:r>
              <a:rPr lang="en-US" sz="1400" dirty="0" err="1"/>
              <a:t>Comput</a:t>
            </a:r>
            <a:r>
              <a:rPr lang="en-US" sz="1400" dirty="0"/>
              <a:t>. Phys. </a:t>
            </a:r>
            <a:r>
              <a:rPr lang="en-US" sz="1400" dirty="0" err="1"/>
              <a:t>Commun</a:t>
            </a:r>
            <a:r>
              <a:rPr lang="en-US" sz="1400" dirty="0"/>
              <a:t>. 246, 2020.</a:t>
            </a:r>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8A59A9-54AE-2D6A-39BC-06ABBFBF6780}"/>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754183" cy="923330"/>
          </a:xfrm>
          <a:prstGeom prst="rect">
            <a:avLst/>
          </a:prstGeom>
          <a:noFill/>
        </p:spPr>
        <p:txBody>
          <a:bodyPr wrap="square">
            <a:spAutoFit/>
          </a:bodyPr>
          <a:lstStyle/>
          <a:p>
            <a:r>
              <a:rPr lang="en-US" b="0" i="0" dirty="0">
                <a:solidFill>
                  <a:srgbClr val="212529"/>
                </a:solidFill>
                <a:effectLst/>
                <a:latin typeface="Computer Modern Serif"/>
              </a:rPr>
              <a:t>Aside from </a:t>
            </a:r>
            <a:r>
              <a:rPr lang="en-US" b="0" i="0" cap="small" dirty="0">
                <a:solidFill>
                  <a:srgbClr val="212529"/>
                </a:solidFill>
                <a:effectLst/>
                <a:latin typeface="Computer Modern Serif"/>
              </a:rPr>
              <a:t>Ginkgo</a:t>
            </a:r>
            <a:r>
              <a:rPr lang="en-US" b="0" i="0" dirty="0">
                <a:solidFill>
                  <a:srgbClr val="212529"/>
                </a:solidFill>
                <a:effectLst/>
                <a:latin typeface="Computer Modern Serif"/>
              </a:rPr>
              <a:t> being used as a framework for algorithmic research, </a:t>
            </a:r>
            <a:r>
              <a:rPr lang="en-US" b="1" i="0" dirty="0">
                <a:solidFill>
                  <a:srgbClr val="212529"/>
                </a:solidFill>
                <a:effectLst/>
                <a:latin typeface="Computer Modern Serif"/>
              </a:rPr>
              <a:t>its primary intention is to provide a numerical software ecosystem designed for easy adoption by the scientific computing community</a:t>
            </a:r>
            <a:r>
              <a:rPr lang="en-US" b="0" i="0" dirty="0">
                <a:solidFill>
                  <a:srgbClr val="212529"/>
                </a:solidFill>
                <a:effectLst/>
                <a:latin typeface="Computer Modern Serif"/>
              </a:rPr>
              <a:t>. This requires sophisticated </a:t>
            </a:r>
            <a:r>
              <a:rPr lang="en-US" b="1" i="0" dirty="0">
                <a:solidFill>
                  <a:srgbClr val="212529"/>
                </a:solidFill>
                <a:effectLst/>
                <a:latin typeface="Computer Modern Serif"/>
              </a:rPr>
              <a:t>design guidelines and high quality code</a:t>
            </a:r>
            <a:r>
              <a:rPr lang="en-US" b="0" i="0" dirty="0">
                <a:solidFill>
                  <a:srgbClr val="212529"/>
                </a:solidFill>
                <a:effectLst/>
                <a:latin typeface="Computer Modern Serif"/>
              </a:rPr>
              <a:t>.</a:t>
            </a:r>
            <a:endParaRPr lang="en-US" dirty="0"/>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291345"/>
            <a:ext cx="10391171" cy="338554"/>
          </a:xfrm>
          <a:prstGeom prst="rect">
            <a:avLst/>
          </a:prstGeom>
          <a:noFill/>
        </p:spPr>
        <p:txBody>
          <a:bodyPr wrap="square">
            <a:spAutoFit/>
          </a:bodyPr>
          <a:lstStyle/>
          <a:p>
            <a:pPr algn="l"/>
            <a:r>
              <a:rPr lang="en-US" sz="1600" b="0" i="0" cap="small" dirty="0">
                <a:solidFill>
                  <a:srgbClr val="212529"/>
                </a:solidFill>
                <a:effectLst/>
                <a:latin typeface="Computer Modern Serif"/>
              </a:rPr>
              <a:t>Ginkgo</a:t>
            </a:r>
            <a:r>
              <a:rPr lang="en-US" sz="1600" b="0" i="0" dirty="0">
                <a:solidFill>
                  <a:srgbClr val="212529"/>
                </a:solidFill>
                <a:effectLst/>
                <a:latin typeface="Computer Modern Serif"/>
              </a:rPr>
              <a:t>, </a:t>
            </a:r>
            <a:r>
              <a:rPr lang="en-US" sz="1600" b="0" i="0" dirty="0" err="1">
                <a:solidFill>
                  <a:srgbClr val="212529"/>
                </a:solidFill>
                <a:effectLst/>
                <a:latin typeface="Computer Modern Serif"/>
              </a:rPr>
              <a:t>Anzt</a:t>
            </a:r>
            <a:r>
              <a:rPr lang="en-US" sz="1600" b="0" i="0" dirty="0">
                <a:solidFill>
                  <a:srgbClr val="212529"/>
                </a:solidFill>
                <a:effectLst/>
                <a:latin typeface="Computer Modern Serif"/>
              </a:rPr>
              <a:t>, </a:t>
            </a:r>
            <a:r>
              <a:rPr lang="en-US" sz="1600" b="0" i="0" dirty="0" err="1">
                <a:solidFill>
                  <a:srgbClr val="212529"/>
                </a:solidFill>
                <a:effectLst/>
                <a:latin typeface="Computer Modern Serif"/>
              </a:rPr>
              <a:t>Cojean</a:t>
            </a:r>
            <a:r>
              <a:rPr lang="en-US" sz="1600" b="0" i="0" dirty="0">
                <a:solidFill>
                  <a:srgbClr val="212529"/>
                </a:solidFill>
                <a:effectLst/>
                <a:latin typeface="Computer Modern Serif"/>
              </a:rPr>
              <a:t>, </a:t>
            </a:r>
            <a:r>
              <a:rPr lang="en-US" sz="1600" b="0" i="0" dirty="0" err="1">
                <a:solidFill>
                  <a:srgbClr val="212529"/>
                </a:solidFill>
                <a:effectLst/>
                <a:latin typeface="Computer Modern Serif"/>
              </a:rPr>
              <a:t>Flegar</a:t>
            </a:r>
            <a:r>
              <a:rPr lang="en-US" sz="1600" b="0" i="0" dirty="0">
                <a:solidFill>
                  <a:srgbClr val="212529"/>
                </a:solidFill>
                <a:effectLst/>
                <a:latin typeface="Computer Modern Serif"/>
              </a:rPr>
              <a:t>, </a:t>
            </a:r>
            <a:r>
              <a:rPr lang="en-US" sz="1600" b="0" i="0" dirty="0" err="1">
                <a:solidFill>
                  <a:srgbClr val="212529"/>
                </a:solidFill>
                <a:effectLst/>
                <a:latin typeface="Computer Modern Serif"/>
              </a:rPr>
              <a:t>Göbl</a:t>
            </a:r>
            <a:r>
              <a:rPr lang="en-US" sz="1600" b="0" i="0" dirty="0">
                <a:solidFill>
                  <a:srgbClr val="212529"/>
                </a:solidFill>
                <a:effectLst/>
                <a:latin typeface="Computer Modern Serif"/>
              </a:rPr>
              <a:t>, </a:t>
            </a:r>
            <a:r>
              <a:rPr lang="en-US" sz="1600" b="0" i="0" dirty="0" err="1">
                <a:solidFill>
                  <a:srgbClr val="212529"/>
                </a:solidFill>
                <a:effectLst/>
                <a:latin typeface="Computer Modern Serif"/>
              </a:rPr>
              <a:t>Grützmcher</a:t>
            </a:r>
            <a:r>
              <a:rPr lang="en-US" sz="1600" b="0" i="0" dirty="0">
                <a:solidFill>
                  <a:srgbClr val="212529"/>
                </a:solidFill>
                <a:effectLst/>
                <a:latin typeface="Computer Modern Serif"/>
              </a:rPr>
              <a:t>, Nayak, </a:t>
            </a:r>
            <a:r>
              <a:rPr lang="en-US" sz="1600" b="0" i="0" dirty="0" err="1">
                <a:solidFill>
                  <a:srgbClr val="212529"/>
                </a:solidFill>
                <a:effectLst/>
                <a:latin typeface="Computer Modern Serif"/>
              </a:rPr>
              <a:t>Ribizel</a:t>
            </a:r>
            <a:r>
              <a:rPr lang="en-US" sz="1600" b="0" i="0" dirty="0">
                <a:solidFill>
                  <a:srgbClr val="212529"/>
                </a:solidFill>
                <a:effectLst/>
                <a:latin typeface="Computer Modern Serif"/>
              </a:rPr>
              <a:t>, Tsai, Quintana-</a:t>
            </a:r>
            <a:r>
              <a:rPr lang="en-US" sz="1600" b="0" i="0" dirty="0" err="1">
                <a:solidFill>
                  <a:srgbClr val="212529"/>
                </a:solidFill>
                <a:effectLst/>
                <a:latin typeface="Computer Modern Serif"/>
              </a:rPr>
              <a:t>Ortí</a:t>
            </a:r>
            <a:r>
              <a:rPr lang="en-US" sz="1600" b="0" i="0" dirty="0">
                <a:solidFill>
                  <a:srgbClr val="212529"/>
                </a:solidFill>
                <a:effectLst/>
                <a:latin typeface="Computer Modern Serif"/>
              </a:rPr>
              <a:t>, ACM Trans. Math. Software 48, (2022).</a:t>
            </a: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Calibri"/>
                <a:cs typeface="Calibri"/>
                <a:sym typeface="Calibri"/>
              </a:rPr>
              <a:t>Warp-X</a:t>
            </a:r>
            <a:endParaRPr dirty="0"/>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069364"/>
            <a:chOff x="572802" y="534072"/>
            <a:chExt cx="11553126" cy="5304514"/>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6"/>
              <a:ext cx="5645675" cy="3209470"/>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Calibri"/>
                  <a:ea typeface="Calibri"/>
                  <a:cs typeface="Calibri"/>
                  <a:sym typeface="Calibri"/>
                </a:rPr>
                <a:t>Nightly builds on CRD clusters </a:t>
              </a:r>
              <a:r>
                <a:rPr lang="en-US" sz="1400" b="1" dirty="0" err="1">
                  <a:solidFill>
                    <a:schemeClr val="dk1"/>
                  </a:solidFill>
                  <a:latin typeface="Calibri"/>
                  <a:ea typeface="Calibri"/>
                  <a:cs typeface="Calibri"/>
                  <a:sym typeface="Calibri"/>
                </a:rPr>
                <a:t>Battra</a:t>
              </a:r>
              <a:r>
                <a:rPr lang="en-US" sz="1400" b="1" dirty="0">
                  <a:solidFill>
                    <a:schemeClr val="dk1"/>
                  </a:solidFill>
                  <a:latin typeface="Calibri"/>
                  <a:ea typeface="Calibri"/>
                  <a:cs typeface="Calibri"/>
                  <a:sym typeface="Calibri"/>
                </a:rPr>
                <a:t> (CPU) and Garuda (GPU)</a:t>
              </a:r>
              <a:endParaRPr dirty="0"/>
            </a:p>
            <a:p>
              <a:pPr>
                <a:spcBef>
                  <a:spcPts val="0"/>
                </a:spcBef>
                <a:spcAft>
                  <a:spcPts val="0"/>
                </a:spcAft>
              </a:pPr>
              <a:endParaRPr sz="1400" dirty="0">
                <a:solidFill>
                  <a:schemeClr val="dk1"/>
                </a:solidFill>
                <a:latin typeface="Calibri"/>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Every night</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See https://</a:t>
              </a:r>
              <a:r>
                <a:rPr lang="en-US" sz="1400" dirty="0" err="1">
                  <a:solidFill>
                    <a:schemeClr val="dk1"/>
                  </a:solidFill>
                  <a:latin typeface="Calibri"/>
                  <a:ea typeface="Calibri"/>
                  <a:cs typeface="Calibri"/>
                  <a:sym typeface="Calibri"/>
                </a:rPr>
                <a:t>github.com</a:t>
              </a:r>
              <a:r>
                <a:rPr lang="en-US" sz="1400" dirty="0">
                  <a:solidFill>
                    <a:schemeClr val="dk1"/>
                  </a:solidFill>
                  <a:latin typeface="Calibri"/>
                  <a:ea typeface="Calibri"/>
                  <a:cs typeface="Calibri"/>
                  <a:sym typeface="Calibri"/>
                </a:rPr>
                <a:t>/ECP-</a:t>
              </a:r>
              <a:r>
                <a:rPr lang="en-US" sz="1400" dirty="0" err="1">
                  <a:solidFill>
                    <a:schemeClr val="dk1"/>
                  </a:solidFill>
                  <a:latin typeface="Calibri"/>
                  <a:ea typeface="Calibri"/>
                  <a:cs typeface="Calibri"/>
                  <a:sym typeface="Calibri"/>
                </a:rPr>
                <a:t>WarpX</a:t>
              </a:r>
              <a:r>
                <a:rPr lang="en-US" sz="1400" dirty="0">
                  <a:solidFill>
                    <a:schemeClr val="dk1"/>
                  </a:solidFill>
                  <a:latin typeface="Calibri"/>
                  <a:ea typeface="Calibri"/>
                  <a:cs typeface="Calibri"/>
                  <a:sym typeface="Calibri"/>
                </a:rPr>
                <a:t>/</a:t>
              </a:r>
              <a:r>
                <a:rPr lang="en-US" sz="1400" dirty="0" err="1">
                  <a:solidFill>
                    <a:schemeClr val="dk1"/>
                  </a:solidFill>
                  <a:latin typeface="Calibri"/>
                  <a:ea typeface="Calibri"/>
                  <a:cs typeface="Calibri"/>
                  <a:sym typeface="Calibri"/>
                </a:rPr>
                <a:t>regression_testing</a:t>
              </a:r>
              <a:endParaRPr sz="1400" dirty="0">
                <a:solidFill>
                  <a:schemeClr val="dk1"/>
                </a:solidFill>
                <a:latin typeface="Calibri"/>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Compare with ref to machine precision</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Published at </a:t>
              </a:r>
              <a:r>
                <a:rPr lang="en-US" sz="14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Calibri"/>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Calibri"/>
                <a:ea typeface="Calibri"/>
                <a:cs typeface="Calibri"/>
                <a:sym typeface="Calibri"/>
              </a:endParaRPr>
            </a:p>
            <a:p>
              <a:pPr>
                <a:spcBef>
                  <a:spcPts val="0"/>
                </a:spcBef>
                <a:spcAft>
                  <a:spcPts val="0"/>
                </a:spcAft>
              </a:pPr>
              <a:r>
                <a:rPr lang="en-US" sz="1400" dirty="0">
                  <a:solidFill>
                    <a:schemeClr val="dk1"/>
                  </a:solidFill>
                  <a:latin typeface="Calibri"/>
                  <a:ea typeface="Calibri"/>
                  <a:cs typeface="Calibri"/>
                  <a:sym typeface="Calibri"/>
                </a:rPr>
                <a:t>🡪 Catch everything (and more)</a:t>
              </a:r>
              <a:endParaRPr sz="1400" dirty="0">
                <a:solidFill>
                  <a:schemeClr val="dk1"/>
                </a:solidFill>
                <a:latin typeface="Calibri"/>
                <a:ea typeface="Calibri"/>
                <a:cs typeface="Calibri"/>
                <a:sym typeface="Calibri"/>
              </a:endParaRPr>
            </a:p>
          </p:txBody>
        </p:sp>
        <p:sp>
          <p:nvSpPr>
            <p:cNvPr id="422" name="Google Shape;422;p16"/>
            <p:cNvSpPr txBox="1"/>
            <p:nvPr/>
          </p:nvSpPr>
          <p:spPr>
            <a:xfrm>
              <a:off x="3583714" y="697774"/>
              <a:ext cx="2156929"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Calibri"/>
                  <a:ea typeface="Calibri"/>
                  <a:cs typeface="Calibri"/>
                  <a:sym typeface="Calibri"/>
                </a:rPr>
                <a:t>WarpX-tests.ini</a:t>
              </a:r>
              <a:endParaRPr dirty="0">
                <a:solidFill>
                  <a:schemeClr val="dk1"/>
                </a:solidFill>
                <a:latin typeface="Calibri"/>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a:solidFill>
                    <a:schemeClr val="dk1"/>
                  </a:solidFill>
                  <a:latin typeface="Courier"/>
                  <a:ea typeface="Courier"/>
                  <a:cs typeface="Courier"/>
                  <a:sym typeface="Courier"/>
                </a:rPr>
                <a:t>WarpX/Examples/</a:t>
              </a:r>
              <a:endParaRPr/>
            </a:p>
            <a:p>
              <a:pPr marL="285664" indent="-285664">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Input files</a:t>
              </a:r>
              <a:endParaRPr/>
            </a:p>
            <a:p>
              <a:pPr marL="285664" indent="-285664">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Analysis script</a:t>
              </a:r>
              <a:endParaRPr/>
            </a:p>
          </p:txBody>
        </p:sp>
        <p:sp>
          <p:nvSpPr>
            <p:cNvPr id="424" name="Google Shape;424;p16"/>
            <p:cNvSpPr txBox="1"/>
            <p:nvPr/>
          </p:nvSpPr>
          <p:spPr>
            <a:xfrm>
              <a:off x="7578011" y="2866987"/>
              <a:ext cx="4547917" cy="2928633"/>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Calibri"/>
                  <a:ea typeface="Calibri"/>
                  <a:cs typeface="Calibri"/>
                  <a:sym typeface="Calibri"/>
                </a:rPr>
                <a:t>TravisCI</a:t>
              </a:r>
              <a:r>
                <a:rPr lang="en-US" sz="1400" b="1" dirty="0">
                  <a:solidFill>
                    <a:schemeClr val="dk1"/>
                  </a:solidFill>
                  <a:latin typeface="Calibri"/>
                  <a:ea typeface="Calibri"/>
                  <a:cs typeface="Calibri"/>
                  <a:sym typeface="Calibri"/>
                </a:rPr>
                <a:t> tests on every commit on GitHub</a:t>
              </a:r>
              <a:endParaRPr dirty="0"/>
            </a:p>
            <a:p>
              <a:pPr>
                <a:spcBef>
                  <a:spcPts val="0"/>
                </a:spcBef>
                <a:spcAft>
                  <a:spcPts val="0"/>
                </a:spcAft>
              </a:pPr>
              <a:endParaRPr sz="1400" dirty="0">
                <a:solidFill>
                  <a:schemeClr val="dk1"/>
                </a:solidFill>
                <a:latin typeface="Calibri"/>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Every time you push on a branch with open PR</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GitHub tells you when they fail</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Jobs are submitted by batch (see .</a:t>
              </a:r>
              <a:r>
                <a:rPr lang="en-US" sz="1400" dirty="0" err="1">
                  <a:solidFill>
                    <a:schemeClr val="dk1"/>
                  </a:solidFill>
                  <a:latin typeface="Calibri"/>
                  <a:ea typeface="Calibri"/>
                  <a:cs typeface="Calibri"/>
                  <a:sym typeface="Calibri"/>
                </a:rPr>
                <a:t>travis.yml</a:t>
              </a:r>
              <a:r>
                <a:rPr lang="en-US" sz="1400" dirty="0">
                  <a:solidFill>
                    <a:schemeClr val="dk1"/>
                  </a:solidFill>
                  <a:latin typeface="Calibri"/>
                  <a:ea typeface="Calibri"/>
                  <a:cs typeface="Calibri"/>
                  <a:sym typeface="Calibri"/>
                </a:rPr>
                <a:t>)</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Calibri"/>
                  <a:ea typeface="Calibri"/>
                  <a:cs typeface="Calibri"/>
                  <a:sym typeface="Calibri"/>
                </a:rPr>
                <a:t>Only tests compilation, run and analysis!!</a:t>
              </a:r>
              <a:endParaRPr dirty="0"/>
            </a:p>
            <a:p>
              <a:pPr marL="285664" indent="-196791">
                <a:spcBef>
                  <a:spcPts val="0"/>
                </a:spcBef>
                <a:spcAft>
                  <a:spcPts val="0"/>
                </a:spcAft>
                <a:buClr>
                  <a:schemeClr val="dk1"/>
                </a:buClr>
                <a:buSzPts val="1400"/>
              </a:pPr>
              <a:endParaRPr sz="1400" dirty="0">
                <a:solidFill>
                  <a:schemeClr val="dk1"/>
                </a:solidFill>
                <a:latin typeface="Calibri"/>
                <a:ea typeface="Calibri"/>
                <a:cs typeface="Calibri"/>
                <a:sym typeface="Calibri"/>
              </a:endParaRPr>
            </a:p>
            <a:p>
              <a:pPr>
                <a:spcBef>
                  <a:spcPts val="0"/>
                </a:spcBef>
                <a:spcAft>
                  <a:spcPts val="0"/>
                </a:spcAft>
              </a:pPr>
              <a:r>
                <a:rPr lang="en-US" sz="1400" dirty="0">
                  <a:solidFill>
                    <a:schemeClr val="dk1"/>
                  </a:solidFill>
                  <a:latin typeface="Calibri"/>
                  <a:ea typeface="Calibri"/>
                  <a:cs typeface="Calibri"/>
                  <a:sym typeface="Calibri"/>
                </a:rPr>
                <a:t>🡪 Only catch what we ask for</a:t>
              </a:r>
              <a:endParaRPr sz="1400" dirty="0">
                <a:solidFill>
                  <a:schemeClr val="dk1"/>
                </a:solidFill>
                <a:latin typeface="Calibri"/>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266538"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662178" y="1179122"/>
              <a:ext cx="518979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reformat</a:t>
              </a:r>
              <a:endParaRPr sz="1400" dirty="0">
                <a:solidFill>
                  <a:schemeClr val="dk1"/>
                </a:solidFill>
                <a:latin typeface="Calibri"/>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740643" y="938449"/>
              <a:ext cx="1773766"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latin typeface="Avenir Book" panose="02000503020000020003" pitchFamily="2" charset="0"/>
              </a:rPr>
              <a:t>PI: Jean-Luc </a:t>
            </a:r>
            <a:r>
              <a:rPr lang="en-US" sz="1600" i="1" dirty="0" err="1">
                <a:solidFill>
                  <a:schemeClr val="accent1">
                    <a:lumMod val="75000"/>
                  </a:schemeClr>
                </a:solidFill>
                <a:latin typeface="Avenir Book" panose="02000503020000020003" pitchFamily="2" charset="0"/>
              </a:rPr>
              <a:t>Vay</a:t>
            </a:r>
            <a:r>
              <a:rPr lang="en-US" sz="1600" i="1" dirty="0">
                <a:solidFill>
                  <a:schemeClr val="accent1">
                    <a:lumMod val="75000"/>
                  </a:schemeClr>
                </a:solidFill>
                <a:latin typeface="Avenir Book" panose="02000503020000020003" pitchFamily="2" charset="0"/>
              </a:rPr>
              <a:t> (LBNL) – DoE </a:t>
            </a:r>
            <a:r>
              <a:rPr lang="en-US" sz="1600" i="1" dirty="0" err="1">
                <a:solidFill>
                  <a:schemeClr val="accent1">
                    <a:lumMod val="75000"/>
                  </a:schemeClr>
                </a:solidFill>
                <a:latin typeface="Avenir Book" panose="02000503020000020003" pitchFamily="2" charset="0"/>
              </a:rPr>
              <a:t>Exascale</a:t>
            </a:r>
            <a:r>
              <a:rPr lang="en-US" sz="1600" i="1" dirty="0">
                <a:solidFill>
                  <a:schemeClr val="accent1">
                    <a:lumMod val="75000"/>
                  </a:schemeClr>
                </a:solidFill>
                <a:latin typeface="Avenir Book" panose="02000503020000020003" pitchFamily="2" charset="0"/>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Avenir Book" panose="02000503020000020003" pitchFamily="2" charset="0"/>
              </a:rPr>
              <a:t>A. Almgren, L. D. Amorim, J. Bell,  L. </a:t>
            </a:r>
            <a:r>
              <a:rPr lang="en-GB" altLang="en-US" sz="1100" dirty="0" err="1">
                <a:latin typeface="Avenir Book" panose="02000503020000020003" pitchFamily="2" charset="0"/>
              </a:rPr>
              <a:t>Fedeli</a:t>
            </a:r>
            <a:r>
              <a:rPr lang="en-GB" altLang="en-US" sz="1100" dirty="0">
                <a:latin typeface="Avenir Book" panose="02000503020000020003" pitchFamily="2" charset="0"/>
              </a:rPr>
              <a:t>, L. Ge, K. Gott, D. P. Grote, A. </a:t>
            </a:r>
            <a:r>
              <a:rPr lang="en-GB" altLang="en-US" sz="1100" dirty="0" err="1">
                <a:latin typeface="Avenir Book" panose="02000503020000020003" pitchFamily="2" charset="0"/>
              </a:rPr>
              <a:t>Huebl</a:t>
            </a:r>
            <a:r>
              <a:rPr lang="en-GB" altLang="en-US" sz="1100" dirty="0">
                <a:latin typeface="Avenir Book" panose="02000503020000020003" pitchFamily="2" charset="0"/>
              </a:rPr>
              <a:t>, R. </a:t>
            </a:r>
            <a:r>
              <a:rPr lang="en-GB" altLang="en-US" sz="1100" dirty="0" err="1">
                <a:latin typeface="Avenir Book" panose="02000503020000020003" pitchFamily="2" charset="0"/>
              </a:rPr>
              <a:t>Jambunathan</a:t>
            </a:r>
            <a:r>
              <a:rPr lang="en-GB" altLang="en-US" sz="1100" dirty="0">
                <a:latin typeface="Avenir Book" panose="02000503020000020003" pitchFamily="2" charset="0"/>
              </a:rPr>
              <a:t>, R. </a:t>
            </a:r>
            <a:r>
              <a:rPr lang="en-GB" altLang="en-US" sz="1100" dirty="0" err="1">
                <a:latin typeface="Avenir Book" panose="02000503020000020003" pitchFamily="2" charset="0"/>
              </a:rPr>
              <a:t>Lehe</a:t>
            </a:r>
            <a:r>
              <a:rPr lang="en-GB" altLang="en-US" sz="1100" dirty="0">
                <a:latin typeface="Avenir Book" panose="02000503020000020003" pitchFamily="2" charset="0"/>
              </a:rPr>
              <a:t>, A. Myers, </a:t>
            </a:r>
          </a:p>
          <a:p>
            <a:pPr eaLnBrk="1" hangingPunct="1">
              <a:lnSpc>
                <a:spcPct val="100000"/>
              </a:lnSpc>
              <a:spcBef>
                <a:spcPct val="0"/>
              </a:spcBef>
              <a:buFontTx/>
              <a:buNone/>
            </a:pPr>
            <a:r>
              <a:rPr lang="en-GB" altLang="en-US" sz="1100" dirty="0">
                <a:latin typeface="Avenir Book" panose="02000503020000020003" pitchFamily="2" charset="0"/>
              </a:rPr>
              <a:t>M. Rowan, O. </a:t>
            </a:r>
            <a:r>
              <a:rPr lang="en-GB" altLang="en-US" sz="1100" dirty="0" err="1">
                <a:latin typeface="Avenir Book" panose="02000503020000020003" pitchFamily="2" charset="0"/>
              </a:rPr>
              <a:t>Shapoval</a:t>
            </a:r>
            <a:r>
              <a:rPr lang="en-GB" altLang="en-US" sz="1100" dirty="0">
                <a:latin typeface="Avenir Book" panose="02000503020000020003" pitchFamily="2" charset="0"/>
              </a:rPr>
              <a:t>, M. </a:t>
            </a:r>
            <a:r>
              <a:rPr lang="en-GB" altLang="en-US" sz="1100" dirty="0" err="1">
                <a:latin typeface="Avenir Book" panose="02000503020000020003" pitchFamily="2" charset="0"/>
              </a:rPr>
              <a:t>Thévenet</a:t>
            </a:r>
            <a:r>
              <a:rPr lang="en-GB" altLang="en-US" sz="1100" dirty="0">
                <a:latin typeface="Avenir Book" panose="02000503020000020003" pitchFamily="2" charset="0"/>
              </a:rPr>
              <a:t>, J.-L. </a:t>
            </a:r>
            <a:r>
              <a:rPr lang="en-GB" altLang="en-US" sz="1100" dirty="0" err="1">
                <a:latin typeface="Avenir Book" panose="02000503020000020003" pitchFamily="2" charset="0"/>
              </a:rPr>
              <a:t>Vay</a:t>
            </a:r>
            <a:r>
              <a:rPr lang="en-GB" altLang="en-US" sz="1100" dirty="0">
                <a:latin typeface="Avenir Book" panose="02000503020000020003" pitchFamily="2" charset="0"/>
              </a:rPr>
              <a:t>, H. </a:t>
            </a:r>
            <a:r>
              <a:rPr lang="en-GB" altLang="en-US" sz="1100" dirty="0" err="1">
                <a:latin typeface="Avenir Book" panose="02000503020000020003" pitchFamily="2" charset="0"/>
              </a:rPr>
              <a:t>Vincenti</a:t>
            </a:r>
            <a:r>
              <a:rPr lang="en-GB" altLang="en-US" sz="1100" dirty="0">
                <a:latin typeface="Avenir Book" panose="02000503020000020003" pitchFamily="2" charset="0"/>
              </a:rPr>
              <a:t>, E. Yang, N. </a:t>
            </a:r>
            <a:r>
              <a:rPr lang="en-GB" altLang="en-US" sz="1100" dirty="0" err="1">
                <a:latin typeface="Avenir Book" panose="02000503020000020003" pitchFamily="2" charset="0"/>
              </a:rPr>
              <a:t>Zaïm</a:t>
            </a:r>
            <a:r>
              <a:rPr lang="en-GB" altLang="en-US" sz="1100" dirty="0">
                <a:latin typeface="Avenir Book" panose="02000503020000020003" pitchFamily="2" charset="0"/>
              </a:rPr>
              <a:t>, W. Zhang, Y. Zhao, E. </a:t>
            </a:r>
            <a:r>
              <a:rPr lang="en-GB" altLang="en-US" sz="1100" dirty="0" err="1">
                <a:latin typeface="Avenir Book" panose="02000503020000020003" pitchFamily="2" charset="0"/>
              </a:rPr>
              <a:t>Zoni</a:t>
            </a:r>
            <a:endParaRPr lang="en-US" altLang="en-US" sz="1100" dirty="0">
              <a:latin typeface="Avenir Book" panose="02000503020000020003" pitchFamily="2" charset="0"/>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369332"/>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Developer Training, </a:t>
            </a:r>
            <a:r>
              <a:rPr lang="en-US" sz="1800" dirty="0" err="1">
                <a:solidFill>
                  <a:schemeClr val="dk1"/>
                </a:solidFill>
                <a:latin typeface="Calibri"/>
                <a:ea typeface="Calibri"/>
                <a:cs typeface="Calibri"/>
                <a:sym typeface="Calibri"/>
              </a:rPr>
              <a:t>Maxence</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Thévenet</a:t>
            </a:r>
            <a:r>
              <a:rPr lang="en-US"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LBNL) - 03/05/2020</a:t>
            </a:r>
            <a:endParaRPr lang="en-US" dirty="0"/>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t>https://</a:t>
            </a:r>
            <a:r>
              <a:rPr lang="en-US" dirty="0" err="1"/>
              <a:t>warpx.readthedocs.io</a:t>
            </a:r>
            <a:r>
              <a:rPr lang="en-US" dirty="0"/>
              <a:t>/</a:t>
            </a:r>
          </a:p>
        </p:txBody>
      </p:sp>
      <p:sp>
        <p:nvSpPr>
          <p:cNvPr id="23" name="Rectangle 22">
            <a:extLst>
              <a:ext uri="{FF2B5EF4-FFF2-40B4-BE49-F238E27FC236}">
                <a16:creationId xmlns:a16="http://schemas.microsoft.com/office/drawing/2014/main" id="{4C502C02-E991-766E-501C-5BFABCCF2424}"/>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2"/>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2"/>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Lato" panose="020F0502020204030204" pitchFamily="34" charset="0"/>
              </a:rPr>
              <a:t>The JEDI </a:t>
            </a:r>
            <a:r>
              <a:rPr lang="en-US" b="0" i="0" u="none" strike="noStrike" dirty="0">
                <a:solidFill>
                  <a:srgbClr val="2980B9"/>
                </a:solidFill>
                <a:effectLst/>
                <a:latin typeface="Lato" panose="020F0502020204030204" pitchFamily="34" charset="0"/>
                <a:hlinkClick r:id="rId3"/>
              </a:rPr>
              <a:t>Singularity</a:t>
            </a:r>
            <a:r>
              <a:rPr lang="en-US" b="0" i="0" dirty="0">
                <a:solidFill>
                  <a:srgbClr val="404040"/>
                </a:solidFill>
                <a:effectLst/>
                <a:latin typeface="Lato" panose="020F0502020204030204" pitchFamily="34" charset="0"/>
              </a:rPr>
              <a:t> and </a:t>
            </a:r>
            <a:r>
              <a:rPr lang="en-US" b="0" i="0" u="none" strike="noStrike" dirty="0">
                <a:solidFill>
                  <a:srgbClr val="2980B9"/>
                </a:solidFill>
                <a:effectLst/>
                <a:latin typeface="Lato" panose="020F0502020204030204" pitchFamily="34" charset="0"/>
                <a:hlinkClick r:id="rId4"/>
              </a:rPr>
              <a:t>CharlieCloud</a:t>
            </a:r>
            <a:r>
              <a:rPr lang="en-US" b="0" i="0" dirty="0">
                <a:solidFill>
                  <a:srgbClr val="404040"/>
                </a:solidFill>
                <a:effectLst/>
                <a:latin typeface="Lato" panose="020F0502020204030204" pitchFamily="34" charset="0"/>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Lato" panose="020F0502020204030204" pitchFamily="34" charset="0"/>
              </a:rPr>
              <a:t>linux</a:t>
            </a:r>
            <a:r>
              <a:rPr lang="en-US" b="0" i="0" dirty="0">
                <a:solidFill>
                  <a:srgbClr val="404040"/>
                </a:solidFill>
                <a:effectLst/>
                <a:latin typeface="Lato" panose="020F0502020204030204" pitchFamily="34" charset="0"/>
              </a:rPr>
              <a:t> environment on your laptop or PC using a virtual machine provider like </a:t>
            </a:r>
            <a:r>
              <a:rPr lang="en-US" b="0" i="0" u="none" strike="noStrike" dirty="0">
                <a:solidFill>
                  <a:srgbClr val="2980B9"/>
                </a:solidFill>
                <a:effectLst/>
                <a:latin typeface="Lato" panose="020F0502020204030204" pitchFamily="34" charset="0"/>
                <a:hlinkClick r:id="rId5"/>
              </a:rPr>
              <a:t>Vagrant</a:t>
            </a:r>
            <a:r>
              <a:rPr lang="en-US" b="0" i="0" dirty="0">
                <a:solidFill>
                  <a:srgbClr val="404040"/>
                </a:solidFill>
                <a:effectLst/>
                <a:latin typeface="Lato" panose="020F0502020204030204" pitchFamily="34" charset="0"/>
              </a:rPr>
              <a:t> and then to run the JEDI </a:t>
            </a:r>
            <a:r>
              <a:rPr lang="en-US" b="0" i="0" u="none" strike="noStrike" dirty="0">
                <a:solidFill>
                  <a:srgbClr val="2980B9"/>
                </a:solidFill>
                <a:effectLst/>
                <a:latin typeface="Lato" panose="020F0502020204030204" pitchFamily="34" charset="0"/>
                <a:hlinkClick r:id="rId3"/>
              </a:rPr>
              <a:t>Singularity</a:t>
            </a:r>
            <a:r>
              <a:rPr lang="en-US" b="0" i="0" dirty="0">
                <a:solidFill>
                  <a:srgbClr val="404040"/>
                </a:solidFill>
                <a:effectLst/>
                <a:latin typeface="Lato" panose="020F0502020204030204" pitchFamily="34" charset="0"/>
              </a:rPr>
              <a:t> or </a:t>
            </a:r>
            <a:r>
              <a:rPr lang="en-US" b="0" i="0" u="none" strike="noStrike" dirty="0">
                <a:solidFill>
                  <a:srgbClr val="2980B9"/>
                </a:solidFill>
                <a:effectLst/>
                <a:latin typeface="Lato" panose="020F0502020204030204" pitchFamily="34" charset="0"/>
                <a:hlinkClick r:id="rId4"/>
              </a:rPr>
              <a:t>Charliecloud</a:t>
            </a:r>
            <a:r>
              <a:rPr lang="en-US" b="0" i="0" dirty="0">
                <a:solidFill>
                  <a:srgbClr val="404040"/>
                </a:solidFill>
                <a:effectLst/>
                <a:latin typeface="Lato" panose="020F0502020204030204" pitchFamily="34" charset="0"/>
              </a:rPr>
              <a:t> container there.</a:t>
            </a:r>
          </a:p>
          <a:p>
            <a:pPr algn="l"/>
            <a:endParaRPr lang="en-US" dirty="0">
              <a:solidFill>
                <a:srgbClr val="404040"/>
              </a:solidFill>
              <a:latin typeface="Lato" panose="020F0502020204030204" pitchFamily="34" charset="0"/>
            </a:endParaRPr>
          </a:p>
          <a:p>
            <a:pPr algn="l"/>
            <a:r>
              <a:rPr lang="en-US" b="0" i="0" dirty="0">
                <a:solidFill>
                  <a:srgbClr val="404040"/>
                </a:solidFill>
                <a:effectLst/>
                <a:latin typeface="Lato" panose="020F0502020204030204" pitchFamily="34" charset="0"/>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Slack-Lato"/>
              </a:rPr>
              <a:t>Posted to slack/</a:t>
            </a:r>
            <a:r>
              <a:rPr lang="en-US" i="0" dirty="0" err="1">
                <a:solidFill>
                  <a:srgbClr val="1D1C1D"/>
                </a:solidFill>
                <a:effectLst/>
                <a:latin typeface="Slack-Lato"/>
              </a:rPr>
              <a:t>spack#appreciation</a:t>
            </a:r>
            <a:r>
              <a:rPr lang="en-US" i="0" dirty="0">
                <a:solidFill>
                  <a:srgbClr val="1D1C1D"/>
                </a:solidFill>
                <a:effectLst/>
                <a:latin typeface="Slack-Lato"/>
              </a:rPr>
              <a:t> from the  AGU Fall Meeting, Chicago by Evan </a:t>
            </a:r>
            <a:r>
              <a:rPr lang="en-US" i="0" dirty="0" err="1">
                <a:solidFill>
                  <a:srgbClr val="1D1C1D"/>
                </a:solidFill>
                <a:effectLst/>
                <a:latin typeface="Slack-Lato"/>
              </a:rPr>
              <a:t>Bollig</a:t>
            </a:r>
            <a:endParaRPr lang="en-US" dirty="0"/>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6"/>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7"/>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2"/>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477328"/>
          </a:xfrm>
          <a:prstGeom prst="rect">
            <a:avLst/>
          </a:prstGeom>
          <a:noFill/>
        </p:spPr>
        <p:txBody>
          <a:bodyPr wrap="square">
            <a:spAutoFit/>
          </a:bodyPr>
          <a:lstStyle/>
          <a:p>
            <a:r>
              <a:rPr lang="en-US" dirty="0">
                <a:hlinkClick r:id="rId3"/>
              </a:rPr>
              <a:t>https://spack.readthedocs.io/en/latest/containers.html</a:t>
            </a:r>
            <a:endParaRPr lang="en-US" dirty="0"/>
          </a:p>
          <a:p>
            <a:r>
              <a:rPr lang="en-US" dirty="0">
                <a:hlinkClick r:id="rId4"/>
              </a:rPr>
              <a:t>https://supercontainers.github.io/sc20-tutorial/07.spack/index.html</a:t>
            </a:r>
            <a:r>
              <a:rPr lang="en-US" dirty="0"/>
              <a:t> </a:t>
            </a:r>
          </a:p>
          <a:p>
            <a:r>
              <a:rPr lang="en-US" dirty="0">
                <a:hlinkClick r:id="rId5"/>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t>https://</a:t>
            </a:r>
            <a:r>
              <a:rPr lang="en-US" dirty="0" err="1"/>
              <a:t>cristianadam.eu</a:t>
            </a:r>
            <a:r>
              <a:rPr lang="en-US" dirty="0"/>
              <a:t>/20200113/speeding-up-c-plus-plus-</a:t>
            </a:r>
            <a:r>
              <a:rPr lang="en-US" dirty="0" err="1"/>
              <a:t>github</a:t>
            </a:r>
            <a:r>
              <a:rPr lang="en-US" dirty="0"/>
              <a:t>-actions-using-</a:t>
            </a:r>
            <a:r>
              <a:rPr lang="en-US" b="1" dirty="0" err="1"/>
              <a:t>ccache</a:t>
            </a:r>
            <a:r>
              <a:rPr lang="en-US" dirty="0"/>
              <a:t>/</a:t>
            </a:r>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46331"/>
          </a:xfrm>
          <a:prstGeom prst="rect">
            <a:avLst/>
          </a:prstGeom>
          <a:noFill/>
        </p:spPr>
        <p:txBody>
          <a:bodyPr wrap="square">
            <a:spAutoFit/>
          </a:bodyPr>
          <a:lstStyle/>
          <a:p>
            <a:r>
              <a:rPr lang="en-US" dirty="0">
                <a:hlinkClick r:id="rId2"/>
              </a:rPr>
              <a:t>https://code.ornl.gov/8nt/namd-caar-reproducer</a:t>
            </a:r>
            <a:endParaRPr lang="en-US" dirty="0"/>
          </a:p>
          <a:p>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a:xfrm>
            <a:off x="365760" y="1007714"/>
            <a:ext cx="11673840" cy="4047778"/>
          </a:xfrm>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endParaRPr lang="en-US" dirty="0"/>
          </a:p>
          <a:p>
            <a:pPr marL="0" indent="0">
              <a:buNone/>
            </a:pPr>
            <a:endParaRPr lang="en-US" sz="1200" dirty="0"/>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p:txBody>
      </p:sp>
      <p:grpSp>
        <p:nvGrpSpPr>
          <p:cNvPr id="5" name="Group 4">
            <a:extLst>
              <a:ext uri="{FF2B5EF4-FFF2-40B4-BE49-F238E27FC236}">
                <a16:creationId xmlns:a16="http://schemas.microsoft.com/office/drawing/2014/main" id="{7115AEAB-62C9-D74A-8BA9-B47CDAE50E96}"/>
              </a:ext>
            </a:extLst>
          </p:cNvPr>
          <p:cNvGrpSpPr/>
          <p:nvPr/>
        </p:nvGrpSpPr>
        <p:grpSpPr>
          <a:xfrm>
            <a:off x="6051996" y="2581358"/>
            <a:ext cx="5593094" cy="2165018"/>
            <a:chOff x="1797837" y="1338521"/>
            <a:chExt cx="8175230" cy="3619638"/>
          </a:xfrm>
        </p:grpSpPr>
        <p:grpSp>
          <p:nvGrpSpPr>
            <p:cNvPr id="6" name="Group 5">
              <a:extLst>
                <a:ext uri="{FF2B5EF4-FFF2-40B4-BE49-F238E27FC236}">
                  <a16:creationId xmlns:a16="http://schemas.microsoft.com/office/drawing/2014/main" id="{2EDD6819-E4AF-CB46-8BD1-16C5D38F2EA2}"/>
                </a:ext>
              </a:extLst>
            </p:cNvPr>
            <p:cNvGrpSpPr/>
            <p:nvPr/>
          </p:nvGrpSpPr>
          <p:grpSpPr>
            <a:xfrm>
              <a:off x="1797837" y="1424300"/>
              <a:ext cx="8175230" cy="3252646"/>
              <a:chOff x="-137156" y="1484784"/>
              <a:chExt cx="8175230" cy="2729235"/>
            </a:xfrm>
          </p:grpSpPr>
          <p:sp>
            <p:nvSpPr>
              <p:cNvPr id="9" name="TextBox 8">
                <a:extLst>
                  <a:ext uri="{FF2B5EF4-FFF2-40B4-BE49-F238E27FC236}">
                    <a16:creationId xmlns:a16="http://schemas.microsoft.com/office/drawing/2014/main" id="{19235107-EE62-4D44-BD45-BDBDE944FA38}"/>
                  </a:ext>
                </a:extLst>
              </p:cNvPr>
              <p:cNvSpPr txBox="1"/>
              <p:nvPr/>
            </p:nvSpPr>
            <p:spPr>
              <a:xfrm>
                <a:off x="-137156" y="2189647"/>
                <a:ext cx="4146622" cy="1295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Transparency &amp; Reproducibility Requirements</a:t>
                </a:r>
              </a:p>
            </p:txBody>
          </p:sp>
          <p:sp>
            <p:nvSpPr>
              <p:cNvPr id="10" name="TextBox 9">
                <a:extLst>
                  <a:ext uri="{FF2B5EF4-FFF2-40B4-BE49-F238E27FC236}">
                    <a16:creationId xmlns:a16="http://schemas.microsoft.com/office/drawing/2014/main" id="{9FD21479-CA6E-C14D-906E-8105E19B9C7B}"/>
                  </a:ext>
                </a:extLst>
              </p:cNvPr>
              <p:cNvSpPr txBox="1"/>
              <p:nvPr/>
            </p:nvSpPr>
            <p:spPr>
              <a:xfrm>
                <a:off x="4239340" y="2171467"/>
                <a:ext cx="3798734" cy="1165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1600" dirty="0">
                    <a:solidFill>
                      <a:prstClr val="black"/>
                    </a:solidFill>
                    <a:latin typeface="Arial"/>
                  </a:rPr>
                  <a:t>Productivity &amp; Sustainability </a:t>
                </a:r>
                <a:br>
                  <a:rPr lang="en-US" sz="1600" dirty="0">
                    <a:solidFill>
                      <a:prstClr val="black"/>
                    </a:solidFill>
                    <a:latin typeface="Arial"/>
                  </a:rPr>
                </a:br>
                <a:r>
                  <a:rPr lang="en-US" sz="1600" dirty="0">
                    <a:solidFill>
                      <a:prstClr val="black"/>
                    </a:solidFill>
                    <a:latin typeface="Arial"/>
                  </a:rPr>
                  <a:t>Investments</a:t>
                </a:r>
              </a:p>
            </p:txBody>
          </p:sp>
          <p:sp>
            <p:nvSpPr>
              <p:cNvPr id="11" name="U-Turn Arrow 10">
                <a:extLst>
                  <a:ext uri="{FF2B5EF4-FFF2-40B4-BE49-F238E27FC236}">
                    <a16:creationId xmlns:a16="http://schemas.microsoft.com/office/drawing/2014/main" id="{2C491B3C-F320-3440-9979-4C5A287DD54E}"/>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2" name="U-Turn Arrow 11">
                <a:extLst>
                  <a:ext uri="{FF2B5EF4-FFF2-40B4-BE49-F238E27FC236}">
                    <a16:creationId xmlns:a16="http://schemas.microsoft.com/office/drawing/2014/main" id="{2FF8331C-0630-674F-B639-447A7E0CF58F}"/>
                  </a:ext>
                </a:extLst>
              </p:cNvPr>
              <p:cNvSpPr/>
              <p:nvPr/>
            </p:nvSpPr>
            <p:spPr>
              <a:xfrm flipH="1" flipV="1">
                <a:off x="1859372" y="3484930"/>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7" name="TextBox 6">
              <a:extLst>
                <a:ext uri="{FF2B5EF4-FFF2-40B4-BE49-F238E27FC236}">
                  <a16:creationId xmlns:a16="http://schemas.microsoft.com/office/drawing/2014/main" id="{B6FEE048-DE35-BB4B-8080-94706CCABF73}"/>
                </a:ext>
              </a:extLst>
            </p:cNvPr>
            <p:cNvSpPr txBox="1"/>
            <p:nvPr/>
          </p:nvSpPr>
          <p:spPr>
            <a:xfrm>
              <a:off x="5194312" y="1338521"/>
              <a:ext cx="1771238" cy="6174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Demand</a:t>
              </a:r>
            </a:p>
          </p:txBody>
        </p:sp>
        <p:sp>
          <p:nvSpPr>
            <p:cNvPr id="8" name="TextBox 7">
              <a:extLst>
                <a:ext uri="{FF2B5EF4-FFF2-40B4-BE49-F238E27FC236}">
                  <a16:creationId xmlns:a16="http://schemas.microsoft.com/office/drawing/2014/main" id="{AC6366E1-EFFB-7742-BCF0-C0631CFECC7A}"/>
                </a:ext>
              </a:extLst>
            </p:cNvPr>
            <p:cNvSpPr txBox="1"/>
            <p:nvPr/>
          </p:nvSpPr>
          <p:spPr>
            <a:xfrm>
              <a:off x="5194312" y="4392139"/>
              <a:ext cx="1224136" cy="5660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600" dirty="0">
                  <a:solidFill>
                    <a:prstClr val="black"/>
                  </a:solidFill>
                  <a:latin typeface="Arial"/>
                </a:rPr>
                <a:t>Enable</a:t>
              </a:r>
            </a:p>
          </p:txBody>
        </p:sp>
      </p:grpSp>
    </p:spTree>
    <p:extLst>
      <p:ext uri="{BB962C8B-B14F-4D97-AF65-F5344CB8AC3E}">
        <p14:creationId xmlns:p14="http://schemas.microsoft.com/office/powerpoint/2010/main" val="175784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Additional Motivation – Testing Practices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223370" y="1596718"/>
            <a:ext cx="9543698" cy="4456839"/>
          </a:xfrm>
        </p:spPr>
        <p:txBody>
          <a:bodyPr/>
          <a:lstStyle/>
          <a:p>
            <a:r>
              <a:rPr lang="en-US" sz="2800" dirty="0"/>
              <a:t>Supercomputer Cycles are Scarce Resources</a:t>
            </a:r>
          </a:p>
          <a:p>
            <a:pPr lvl="1"/>
            <a:r>
              <a:rPr lang="en-US" sz="2400" dirty="0"/>
              <a:t>Goal = capture QA details during science runs</a:t>
            </a:r>
          </a:p>
          <a:p>
            <a:r>
              <a:rPr lang="en-US" sz="2800" dirty="0"/>
              <a:t>Many people need to have confidence</a:t>
            </a:r>
          </a:p>
          <a:p>
            <a:pPr marL="0" indent="0">
              <a:spcBef>
                <a:spcPts val="0"/>
              </a:spcBef>
              <a:buNone/>
            </a:pPr>
            <a:r>
              <a:rPr lang="en-US" sz="2800" dirty="0"/>
              <a:t>   in your results:</a:t>
            </a:r>
          </a:p>
          <a:p>
            <a:pPr lvl="1">
              <a:spcBef>
                <a:spcPts val="200"/>
              </a:spcBef>
            </a:pPr>
            <a:r>
              <a:rPr lang="en-US" sz="2400" dirty="0"/>
              <a:t>You</a:t>
            </a:r>
          </a:p>
          <a:p>
            <a:pPr lvl="1">
              <a:spcBef>
                <a:spcPts val="200"/>
              </a:spcBef>
            </a:pPr>
            <a:r>
              <a:rPr lang="en-US" sz="2400" dirty="0"/>
              <a:t>Your project lead or boss</a:t>
            </a:r>
          </a:p>
          <a:p>
            <a:pPr lvl="1">
              <a:spcBef>
                <a:spcPts val="200"/>
              </a:spcBef>
            </a:pPr>
            <a:r>
              <a:rPr lang="en-US" sz="2400" dirty="0"/>
              <a:t>Your sponsor</a:t>
            </a:r>
          </a:p>
          <a:p>
            <a:pPr lvl="1">
              <a:spcBef>
                <a:spcPts val="200"/>
              </a:spcBef>
            </a:pPr>
            <a:r>
              <a:rPr lang="en-US" sz="2400" dirty="0"/>
              <a:t>Your reviewers or referees</a:t>
            </a:r>
          </a:p>
          <a:p>
            <a:pPr lvl="1">
              <a:spcBef>
                <a:spcPts val="200"/>
              </a:spcBef>
            </a:pPr>
            <a:r>
              <a:rPr lang="en-US" sz="2400" dirty="0"/>
              <a:t>Your readers</a:t>
            </a:r>
          </a:p>
          <a:p>
            <a:r>
              <a:rPr lang="en-US" sz="2800" dirty="0"/>
              <a:t>Testing helps build credibility </a:t>
            </a:r>
            <a:r>
              <a:rPr lang="en-US" sz="2800" i="1" dirty="0"/>
              <a:t>without</a:t>
            </a:r>
            <a:r>
              <a:rPr lang="en-US" sz="2800"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6">
            <a:alphaModFix/>
            <a:extLst>
              <a:ext uri="{BEBA8EAE-BF5A-486C-A8C5-ECC9F3942E4B}">
                <a14:imgProps xmlns:a14="http://schemas.microsoft.com/office/drawing/2010/main">
                  <a14:imgLayer r:embed="rId7">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84071" y="1219775"/>
            <a:ext cx="11369809" cy="5001465"/>
          </a:xfrm>
        </p:spPr>
        <p:txBody>
          <a:bodyPr/>
          <a:lstStyle/>
          <a:p>
            <a:r>
              <a:rPr lang="en-US" b="1" dirty="0"/>
              <a:t>Solid versioning practices are fundamental to reproducibility</a:t>
            </a:r>
          </a:p>
          <a:p>
            <a:pPr lvl="1"/>
            <a:r>
              <a:rPr lang="en-US" dirty="0"/>
              <a:t>Source code, dependencies, copy through to outputs</a:t>
            </a:r>
          </a:p>
          <a:p>
            <a:r>
              <a:rPr lang="en-US" b="1" dirty="0"/>
              <a:t>Build in quality from the start</a:t>
            </a:r>
          </a:p>
          <a:p>
            <a:pPr lvl="1"/>
            <a:r>
              <a:rPr lang="en-US" dirty="0"/>
              <a:t>Expectation for documentation and level of testing (write in-sync with code).</a:t>
            </a:r>
          </a:p>
          <a:p>
            <a:pPr lvl="1"/>
            <a:r>
              <a:rPr lang="en-US" dirty="0"/>
              <a:t>Increasing expectations as code becomes more "public"</a:t>
            </a:r>
          </a:p>
          <a:p>
            <a:pPr lvl="1"/>
            <a:r>
              <a:rPr lang="en-US" dirty="0"/>
              <a:t>Peer review / team productivity tracking meetings</a:t>
            </a:r>
          </a:p>
          <a:p>
            <a:r>
              <a:rPr lang="en-US" dirty="0"/>
              <a:t>Watch Out for Numerical Artifacts</a:t>
            </a:r>
          </a:p>
          <a:p>
            <a:pPr lvl="1"/>
            <a:r>
              <a:rPr lang="en-US" dirty="0"/>
              <a:t>Integer overflows, floating point underflows, numerical algorithm stability</a:t>
            </a:r>
          </a:p>
          <a:p>
            <a:r>
              <a:rPr lang="en-US" dirty="0"/>
              <a:t>Plan Ahead for Experimental Campaign Progression</a:t>
            </a:r>
          </a:p>
          <a:p>
            <a:pPr lvl="1"/>
            <a:r>
              <a:rPr lang="en-US" dirty="0"/>
              <a:t>How do scaling tests &amp; intermediate outputs relate to code features?</a:t>
            </a:r>
          </a:p>
          <a:p>
            <a:pPr lvl="1"/>
            <a:r>
              <a:rPr lang="en-US" dirty="0"/>
              <a:t>What in-run correctness checks exist?</a:t>
            </a:r>
          </a:p>
          <a:p>
            <a:pPr lvl="1"/>
            <a:r>
              <a:rPr lang="en-US" dirty="0"/>
              <a:t>What if a patch needs to be applied during a campaign?</a:t>
            </a:r>
          </a:p>
          <a:p>
            <a:endParaRPr lang="en-US" dirty="0"/>
          </a:p>
          <a:p>
            <a:endParaRPr lang="en-US" dirty="0"/>
          </a:p>
        </p:txBody>
      </p:sp>
    </p:spTree>
    <p:extLst>
      <p:ext uri="{BB962C8B-B14F-4D97-AF65-F5344CB8AC3E}">
        <p14:creationId xmlns:p14="http://schemas.microsoft.com/office/powerpoint/2010/main" val="99382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Testing Strategies for Improving Reproducibility</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pPr lvl="1">
              <a:spcBef>
                <a:spcPts val="200"/>
              </a:spcBef>
            </a:pPr>
            <a:endParaRPr lang="en-US" sz="800"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endParaRPr lang="en-US" sz="800" dirty="0"/>
          </a:p>
          <a:p>
            <a:pPr>
              <a:spcBef>
                <a:spcPts val="200"/>
              </a:spcBef>
            </a:pPr>
            <a:r>
              <a:rPr lang="en-US" dirty="0"/>
              <a:t>Design by Contract</a:t>
            </a:r>
          </a:p>
          <a:p>
            <a:pPr lvl="1">
              <a:spcBef>
                <a:spcPts val="200"/>
              </a:spcBef>
            </a:pPr>
            <a:r>
              <a:rPr lang="en-US" dirty="0"/>
              <a:t>Input/output specifications, program invariants</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7834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4791</TotalTime>
  <Words>6709</Words>
  <Application>Microsoft Macintosh PowerPoint</Application>
  <PresentationFormat>Custom</PresentationFormat>
  <Paragraphs>573</Paragraphs>
  <Slides>47</Slides>
  <Notes>25</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-apple-system</vt:lpstr>
      <vt:lpstr>Arial</vt:lpstr>
      <vt:lpstr>Arial Black</vt:lpstr>
      <vt:lpstr>Avenir Book</vt:lpstr>
      <vt:lpstr>Calibri</vt:lpstr>
      <vt:lpstr>Computer Modern Serif</vt:lpstr>
      <vt:lpstr>Courier</vt:lpstr>
      <vt:lpstr>Lato</vt:lpstr>
      <vt:lpstr>Monaco</vt:lpstr>
      <vt:lpstr>Roboto</vt:lpstr>
      <vt:lpstr>Slack-Lato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Team Experiences with CI</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Incentives for Paying Attention to Reproducibility</vt:lpstr>
      <vt:lpstr>Additional Motivation – Testing Practices</vt:lpstr>
      <vt:lpstr>Strategies for Improving Reproducibility</vt:lpstr>
      <vt:lpstr>Testing Strategies for Improving Reproducibility</vt:lpstr>
      <vt:lpstr>Takeaways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232</cp:revision>
  <cp:lastPrinted>2017-11-02T18:35:01Z</cp:lastPrinted>
  <dcterms:created xsi:type="dcterms:W3CDTF">2018-11-06T17:28:56Z</dcterms:created>
  <dcterms:modified xsi:type="dcterms:W3CDTF">2023-02-03T20:09:36Z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